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3"/>
  </p:notesMasterIdLst>
  <p:sldIdLst>
    <p:sldId id="264" r:id="rId2"/>
    <p:sldId id="260" r:id="rId3"/>
    <p:sldId id="266" r:id="rId4"/>
    <p:sldId id="261" r:id="rId5"/>
    <p:sldId id="262" r:id="rId6"/>
    <p:sldId id="263" r:id="rId7"/>
    <p:sldId id="259" r:id="rId8"/>
    <p:sldId id="258" r:id="rId9"/>
    <p:sldId id="257" r:id="rId10"/>
    <p:sldId id="265" r:id="rId11"/>
    <p:sldId id="274" r:id="rId12"/>
    <p:sldId id="273" r:id="rId13"/>
    <p:sldId id="275" r:id="rId14"/>
    <p:sldId id="268" r:id="rId15"/>
    <p:sldId id="269" r:id="rId16"/>
    <p:sldId id="272" r:id="rId17"/>
    <p:sldId id="267" r:id="rId18"/>
    <p:sldId id="271" r:id="rId19"/>
    <p:sldId id="270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рина" initials="М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9" autoAdjust="0"/>
    <p:restoredTop sz="94660"/>
  </p:normalViewPr>
  <p:slideViewPr>
    <p:cSldViewPr>
      <p:cViewPr varScale="1">
        <p:scale>
          <a:sx n="69" d="100"/>
          <a:sy n="69" d="100"/>
        </p:scale>
        <p:origin x="-4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B0329-D9AE-47FF-BB8E-83F430131E6D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C2248-DC8F-4757-BF2C-69A28FAC85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C2248-DC8F-4757-BF2C-69A28FAC85C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5349904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3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8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8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2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3444904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6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8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6" y="131603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1" y="131603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49" y="6019802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49" y="584911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2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1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1050900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4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2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2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2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49" y="1050900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49" y="105798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edu35.r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409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Череповецкий муниципальный район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400" b="1" dirty="0" smtClean="0"/>
          </a:p>
          <a:p>
            <a:pPr>
              <a:buNone/>
            </a:pPr>
            <a:r>
              <a:rPr lang="ru-RU" sz="4400" b="1" i="1" dirty="0" smtClean="0"/>
              <a:t>ГОСУДАРСТВЕННО-</a:t>
            </a:r>
          </a:p>
          <a:p>
            <a:pPr>
              <a:buNone/>
            </a:pPr>
            <a:r>
              <a:rPr lang="ru-RU" sz="4400" b="1" i="1" dirty="0" smtClean="0"/>
              <a:t>ОБЩЕСТВЕННОЕ</a:t>
            </a:r>
          </a:p>
          <a:p>
            <a:pPr>
              <a:buNone/>
            </a:pPr>
            <a:r>
              <a:rPr lang="ru-RU" sz="4400" b="1" i="1" dirty="0" smtClean="0"/>
              <a:t>УПРАВЛЕНИЕ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12088" cy="360040"/>
          </a:xfrm>
        </p:spPr>
        <p:txBody>
          <a:bodyPr>
            <a:noAutofit/>
          </a:bodyPr>
          <a:lstStyle/>
          <a:p>
            <a:r>
              <a:rPr lang="ru-RU" sz="2000" dirty="0" smtClean="0"/>
              <a:t>Модель        организационной       структуры        государственно-общественного         </a:t>
            </a:r>
            <a:r>
              <a:rPr lang="ru-RU" sz="2000" smtClean="0"/>
              <a:t>управления       череповецкого            района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686800" cy="6021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68760"/>
            <a:ext cx="576064" cy="2520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Муниципальный уровень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933057"/>
            <a:ext cx="576064" cy="2708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Уровень   ОУ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764705"/>
            <a:ext cx="691276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Государственно-общественное управление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772816"/>
            <a:ext cx="648072" cy="4104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lvl="1"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</a:p>
          <a:p>
            <a:pPr lvl="1" algn="ctr"/>
            <a:r>
              <a:rPr lang="ru-RU" sz="2000" dirty="0" smtClean="0">
                <a:solidFill>
                  <a:schemeClr val="tx1"/>
                </a:solidFill>
              </a:rPr>
              <a:t> Государственное    управление      </a:t>
            </a:r>
          </a:p>
          <a:p>
            <a:pPr lvl="1"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484784"/>
            <a:ext cx="1440160" cy="32403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Администрация Череповецкого </a:t>
            </a:r>
            <a:r>
              <a:rPr lang="ru-RU" sz="1400" dirty="0" err="1" smtClean="0"/>
              <a:t>муниципально</a:t>
            </a:r>
            <a:endParaRPr lang="ru-RU" sz="1400" dirty="0" smtClean="0"/>
          </a:p>
          <a:p>
            <a:pPr algn="ctr"/>
            <a:r>
              <a:rPr lang="ru-RU" sz="1400" dirty="0" smtClean="0"/>
              <a:t>го района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Муниципальное собрание Череповецкого района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Управление образования Череповецкого </a:t>
            </a:r>
            <a:r>
              <a:rPr lang="ru-RU" sz="1400" dirty="0" err="1" smtClean="0"/>
              <a:t>муниципально</a:t>
            </a:r>
            <a:r>
              <a:rPr lang="ru-RU" sz="1400" dirty="0" smtClean="0"/>
              <a:t>-</a:t>
            </a:r>
          </a:p>
          <a:p>
            <a:pPr algn="ctr"/>
            <a:r>
              <a:rPr lang="ru-RU" sz="1400" dirty="0" smtClean="0"/>
              <a:t>го района</a:t>
            </a:r>
          </a:p>
          <a:p>
            <a:pPr algn="ctr"/>
            <a:endParaRPr lang="ru-RU" sz="1400" dirty="0" smtClean="0"/>
          </a:p>
          <a:p>
            <a:pPr algn="ctr"/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5013176"/>
            <a:ext cx="1512168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Администрация </a:t>
            </a:r>
            <a:r>
              <a:rPr lang="ru-RU" sz="1400" dirty="0" err="1" smtClean="0"/>
              <a:t>образовательно</a:t>
            </a:r>
            <a:r>
              <a:rPr lang="ru-RU" sz="1400" dirty="0" smtClean="0"/>
              <a:t>-</a:t>
            </a:r>
          </a:p>
          <a:p>
            <a:pPr algn="ctr"/>
            <a:r>
              <a:rPr lang="ru-RU" sz="1400" dirty="0" smtClean="0"/>
              <a:t>го учреждения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4653137"/>
            <a:ext cx="3960440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Общее собрание трудового коллектива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Совет образовательного учреждения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Педагогический совет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Попечительский совет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smtClean="0"/>
              <a:t>Родительский комитет</a:t>
            </a:r>
            <a:endParaRPr lang="ru-RU" sz="1400" dirty="0" smtClean="0"/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Ученический совет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44408" y="1484784"/>
            <a:ext cx="590872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Общественное        управление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499992" y="1340769"/>
            <a:ext cx="0" cy="288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691680" y="306896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763688" y="537321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563888" y="2996953"/>
            <a:ext cx="21602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563888" y="494116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956376" y="285293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7956376" y="48691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3851920" y="1556792"/>
            <a:ext cx="4104456" cy="2880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ru-RU" sz="1400" dirty="0" smtClean="0"/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Совет </a:t>
            </a:r>
            <a:r>
              <a:rPr lang="ru-RU" sz="1400" dirty="0" smtClean="0"/>
              <a:t>руководителей ОУ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Экспертный </a:t>
            </a:r>
            <a:r>
              <a:rPr lang="ru-RU" sz="1400" dirty="0" smtClean="0"/>
              <a:t>совет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Районный методический совет</a:t>
            </a:r>
            <a:endParaRPr lang="ru-RU" sz="1400" dirty="0" smtClean="0"/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Районные методические объединения педагогов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Клуб молодых педагогов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Методические советы округов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Районный клуб «Учитель года»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Муниципальная аттестационная комиссия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Координационный совет по ФГОС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Районная детская пионерская организация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Районная организация профсоюзных работников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Районное родительское собрание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/>
              <a:t>Общественная организация (Совет ветеранов)</a:t>
            </a:r>
          </a:p>
          <a:p>
            <a:pPr algn="ctr"/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83820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Реализация модели ГОУ в системе образования череповецкого муниципального района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908720"/>
          <a:ext cx="8659688" cy="5744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762"/>
                <a:gridCol w="7135926"/>
              </a:tblGrid>
              <a:tr h="1184681"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 сентябрь</a:t>
                      </a:r>
                    </a:p>
                    <a:p>
                      <a:r>
                        <a:rPr lang="ru-RU" sz="2000" baseline="0" dirty="0" smtClean="0"/>
                        <a:t>2012 года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Разработка планов мероприятий по реализации Концепции ГОУ в образовательных</a:t>
                      </a:r>
                      <a:r>
                        <a:rPr lang="ru-RU" sz="2400" baseline="0" dirty="0" smtClean="0"/>
                        <a:t> учреждениях района</a:t>
                      </a:r>
                      <a:endParaRPr lang="ru-RU" sz="2400" dirty="0"/>
                    </a:p>
                  </a:txBody>
                  <a:tcPr/>
                </a:tc>
              </a:tr>
              <a:tr h="1089209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 2012 – март 2013 гг.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Разработка модели организационной структуры</a:t>
                      </a:r>
                      <a:r>
                        <a:rPr lang="ru-RU" sz="2400" baseline="0" dirty="0" smtClean="0"/>
                        <a:t> ГОУ на уровне образовательных учреждений</a:t>
                      </a:r>
                      <a:endParaRPr lang="ru-RU" sz="2400" dirty="0"/>
                    </a:p>
                  </a:txBody>
                  <a:tcPr/>
                </a:tc>
              </a:tr>
              <a:tr h="1184681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 2012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Создание и организация деятельности Советов</a:t>
                      </a:r>
                      <a:r>
                        <a:rPr lang="ru-RU" sz="2400" baseline="0" dirty="0" smtClean="0"/>
                        <a:t> образовательных учреждений дошкольного, общего, дополнительного образования</a:t>
                      </a:r>
                      <a:endParaRPr lang="ru-RU" sz="2400" dirty="0"/>
                    </a:p>
                  </a:txBody>
                  <a:tcPr/>
                </a:tc>
              </a:tr>
              <a:tr h="1184681"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 2012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Создание</a:t>
                      </a:r>
                      <a:r>
                        <a:rPr lang="ru-RU" sz="2400" baseline="0" dirty="0" smtClean="0"/>
                        <a:t> и организация деятельности районных методических площадок по ГОУ на базе МОУ «</a:t>
                      </a:r>
                      <a:r>
                        <a:rPr lang="ru-RU" sz="2400" baseline="0" dirty="0" err="1" smtClean="0"/>
                        <a:t>Ягницкая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сош</a:t>
                      </a:r>
                      <a:r>
                        <a:rPr lang="ru-RU" sz="2400" baseline="0" dirty="0" smtClean="0"/>
                        <a:t>», МОУ  «Воскресенская </a:t>
                      </a:r>
                      <a:r>
                        <a:rPr lang="ru-RU" sz="2400" baseline="0" dirty="0" err="1" smtClean="0"/>
                        <a:t>сош</a:t>
                      </a:r>
                      <a:r>
                        <a:rPr lang="ru-RU" sz="2400" baseline="0" dirty="0" smtClean="0"/>
                        <a:t>»</a:t>
                      </a:r>
                      <a:endParaRPr lang="ru-RU" sz="2400" dirty="0"/>
                    </a:p>
                  </a:txBody>
                  <a:tcPr/>
                </a:tc>
              </a:tr>
              <a:tr h="1089209"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 </a:t>
                      </a:r>
                    </a:p>
                    <a:p>
                      <a:r>
                        <a:rPr lang="ru-RU" dirty="0" smtClean="0"/>
                        <a:t>2013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Создание и организация деятельности Совета руководителей образовательных учреждений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7032" cy="792088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Районные методические площадки по </a:t>
            </a:r>
            <a:r>
              <a:rPr lang="ru-RU" sz="2800" b="1" i="1" dirty="0" err="1" smtClean="0"/>
              <a:t>гоу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68760"/>
            <a:ext cx="4699248" cy="1800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400" b="1" i="1" dirty="0" smtClean="0"/>
              <a:t>МОУ «</a:t>
            </a:r>
            <a:r>
              <a:rPr lang="ru-RU" sz="2400" b="1" i="1" dirty="0" err="1" smtClean="0"/>
              <a:t>Ягницкая</a:t>
            </a:r>
            <a:r>
              <a:rPr lang="ru-RU" sz="2400" b="1" i="1" dirty="0" smtClean="0"/>
              <a:t> средняя общеобразовательная школа»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536" y="4365104"/>
            <a:ext cx="4343400" cy="19594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/>
              <a:t>МОУ «Воскресенская средняя общеобразовательная школа»</a:t>
            </a:r>
            <a:endParaRPr lang="ru-RU" sz="2400" b="1" i="1" dirty="0"/>
          </a:p>
        </p:txBody>
      </p:sp>
      <p:pic>
        <p:nvPicPr>
          <p:cNvPr id="2050" name="Picture 2" descr="D:\Users\Марина\Desktop\phoca_thumb_l_5 ягниц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196752"/>
            <a:ext cx="3384376" cy="2358008"/>
          </a:xfrm>
          <a:prstGeom prst="rect">
            <a:avLst/>
          </a:prstGeom>
          <a:noFill/>
        </p:spPr>
      </p:pic>
      <p:pic>
        <p:nvPicPr>
          <p:cNvPr id="2051" name="Picture 3" descr="D:\Users\Марина\Desktop\воскресенск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49080"/>
            <a:ext cx="3384376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09040" cy="720080"/>
          </a:xfrm>
        </p:spPr>
        <p:txBody>
          <a:bodyPr>
            <a:normAutofit/>
          </a:bodyPr>
          <a:lstStyle/>
          <a:p>
            <a:r>
              <a:rPr lang="ru-RU" sz="2900" b="1" i="1" dirty="0" smtClean="0"/>
              <a:t>Экспертный совет</a:t>
            </a:r>
            <a:endParaRPr lang="ru-RU" sz="29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6948264" cy="1944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/>
              <a:t>В состав экспертного совета входят представители</a:t>
            </a:r>
          </a:p>
          <a:p>
            <a:pPr>
              <a:buNone/>
            </a:pPr>
            <a:r>
              <a:rPr lang="ru-RU" sz="1800" b="1" i="1" dirty="0" smtClean="0"/>
              <a:t>управления образования Череповецкого района. В состав</a:t>
            </a:r>
          </a:p>
          <a:p>
            <a:pPr>
              <a:buNone/>
            </a:pPr>
            <a:r>
              <a:rPr lang="ru-RU" sz="1800" b="1" i="1" dirty="0" smtClean="0"/>
              <a:t>экспертного совета могут входить</a:t>
            </a:r>
          </a:p>
          <a:p>
            <a:pPr>
              <a:buNone/>
            </a:pPr>
            <a:r>
              <a:rPr lang="ru-RU" sz="1800" b="1" i="1" dirty="0" smtClean="0"/>
              <a:t>представители  науки,  методисты, педагогические</a:t>
            </a:r>
          </a:p>
          <a:p>
            <a:pPr>
              <a:buNone/>
            </a:pPr>
            <a:r>
              <a:rPr lang="ru-RU" sz="1800" b="1" i="1" dirty="0" smtClean="0"/>
              <a:t>работники высокой квалификации.</a:t>
            </a:r>
            <a:endParaRPr lang="ru-RU" sz="18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3068960"/>
            <a:ext cx="8991600" cy="3456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Задачи: </a:t>
            </a:r>
            <a:endParaRPr lang="ru-RU" sz="2000" dirty="0" smtClean="0"/>
          </a:p>
          <a:p>
            <a:r>
              <a:rPr lang="ru-RU" sz="2000" i="1" dirty="0" smtClean="0"/>
              <a:t>- поддержка инновационного движения; </a:t>
            </a:r>
          </a:p>
          <a:p>
            <a:r>
              <a:rPr lang="ru-RU" sz="2000" i="1" dirty="0" smtClean="0"/>
              <a:t>- обеспечение эффективности инновационной деятельности в образовательных учреждениях; </a:t>
            </a:r>
          </a:p>
          <a:p>
            <a:r>
              <a:rPr lang="ru-RU" sz="2000" i="1" dirty="0" smtClean="0"/>
              <a:t>- внедрение новых педагогических технологий в систему образования;</a:t>
            </a:r>
          </a:p>
          <a:p>
            <a:r>
              <a:rPr lang="ru-RU" sz="2000" i="1" dirty="0" smtClean="0"/>
              <a:t>- анализ и экспертиза общих тенденций, особенностей и проблем развития опытно-экспериментальной работы в образовательных учреждениях Череповецкого муниципального района;</a:t>
            </a:r>
          </a:p>
          <a:p>
            <a:r>
              <a:rPr lang="ru-RU" sz="2000" i="1" dirty="0" smtClean="0"/>
              <a:t>- оценка значимости культурно-образовательных инициатив.</a:t>
            </a:r>
          </a:p>
          <a:p>
            <a:pPr>
              <a:buNone/>
            </a:pPr>
            <a:endParaRPr lang="ru-RU" sz="2000" b="1" i="1" dirty="0"/>
          </a:p>
        </p:txBody>
      </p:sp>
      <p:pic>
        <p:nvPicPr>
          <p:cNvPr id="1026" name="Picture 2" descr="D:\Users\Марина\Desktop\74473788_ead90127db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60648"/>
            <a:ext cx="2238003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504056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Районный методический совет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756592" y="1052736"/>
            <a:ext cx="7344816" cy="1872208"/>
          </a:xfrm>
        </p:spPr>
        <p:txBody>
          <a:bodyPr>
            <a:normAutofit/>
          </a:bodyPr>
          <a:lstStyle/>
          <a:p>
            <a:pPr lvl="2">
              <a:buNone/>
            </a:pPr>
            <a:r>
              <a:rPr lang="ru-RU" b="1" i="1" dirty="0" smtClean="0"/>
              <a:t>Состав: </a:t>
            </a:r>
            <a:r>
              <a:rPr lang="ru-RU" i="1" dirty="0" smtClean="0"/>
              <a:t>инспектора управления образования; руководители районных методических объединений педагогов; руководители методических советов округов; руководители образовательных учреждений (их</a:t>
            </a:r>
            <a:r>
              <a:rPr lang="ru-RU" b="1" i="1" dirty="0" smtClean="0"/>
              <a:t> </a:t>
            </a:r>
            <a:r>
              <a:rPr lang="ru-RU" i="1" dirty="0" smtClean="0"/>
              <a:t>заместители) - инновационных площадок.</a:t>
            </a:r>
            <a:endParaRPr lang="ru-RU" i="1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0" y="3069704"/>
            <a:ext cx="8627368" cy="3788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   Направления деятельности: </a:t>
            </a:r>
            <a:endParaRPr lang="ru-RU" sz="2000" i="1" dirty="0" smtClean="0"/>
          </a:p>
          <a:p>
            <a:r>
              <a:rPr lang="ru-RU" sz="2000" i="1" dirty="0" smtClean="0"/>
              <a:t>осуществляет анализ и оценку состояния образовательного процесса в районе;</a:t>
            </a:r>
          </a:p>
          <a:p>
            <a:r>
              <a:rPr lang="ru-RU" sz="2000" i="1" dirty="0" smtClean="0"/>
              <a:t>вносит предложения по совершенствованию методической работы в образовательной системе района;</a:t>
            </a:r>
          </a:p>
          <a:p>
            <a:r>
              <a:rPr lang="ru-RU" sz="2000" i="1" dirty="0" smtClean="0"/>
              <a:t>выявляет, обобщает и распространяет передовой педагогический опыт учителей района;</a:t>
            </a:r>
          </a:p>
          <a:p>
            <a:r>
              <a:rPr lang="ru-RU" sz="2000" i="1" dirty="0" smtClean="0"/>
              <a:t>разрабатывает рекомендации для педагогов с целью повышения результативности их труда, роста профессионального мастерства, активизации работы районных методических объединений.</a:t>
            </a:r>
            <a:endParaRPr lang="ru-RU" sz="2000" i="1" dirty="0"/>
          </a:p>
        </p:txBody>
      </p:sp>
      <p:pic>
        <p:nvPicPr>
          <p:cNvPr id="2054" name="Picture 6" descr="D:\Users\Марина\Desktop\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908720"/>
            <a:ext cx="2051720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14792" cy="72008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/>
              <a:t>Районное методическое объединение педагогов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124744"/>
            <a:ext cx="8587680" cy="5199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/>
              <a:t>Задачи:</a:t>
            </a:r>
          </a:p>
          <a:p>
            <a:pPr>
              <a:lnSpc>
                <a:spcPts val="1500"/>
              </a:lnSpc>
            </a:pPr>
            <a:r>
              <a:rPr lang="ru-RU" sz="2000" i="1" dirty="0" smtClean="0"/>
              <a:t>Обеспечить профессиональный, культурный и</a:t>
            </a:r>
          </a:p>
          <a:p>
            <a:pPr>
              <a:lnSpc>
                <a:spcPts val="1500"/>
              </a:lnSpc>
              <a:buNone/>
            </a:pPr>
            <a:r>
              <a:rPr lang="ru-RU" sz="2000" i="1" dirty="0" smtClean="0"/>
              <a:t>творческий рост педагогов.</a:t>
            </a:r>
          </a:p>
          <a:p>
            <a:pPr>
              <a:lnSpc>
                <a:spcPts val="1500"/>
              </a:lnSpc>
            </a:pPr>
            <a:r>
              <a:rPr lang="ru-RU" sz="2000" i="1" dirty="0" smtClean="0"/>
              <a:t>Осваивать новое содержание, технологии и </a:t>
            </a:r>
          </a:p>
          <a:p>
            <a:pPr>
              <a:lnSpc>
                <a:spcPts val="1500"/>
              </a:lnSpc>
              <a:buNone/>
            </a:pPr>
            <a:r>
              <a:rPr lang="ru-RU" sz="2000" i="1" dirty="0" smtClean="0"/>
              <a:t>методы педагогической деятельности.</a:t>
            </a:r>
          </a:p>
          <a:p>
            <a:pPr>
              <a:lnSpc>
                <a:spcPts val="1500"/>
              </a:lnSpc>
            </a:pPr>
            <a:r>
              <a:rPr lang="ru-RU" sz="2000" i="1" dirty="0" smtClean="0"/>
              <a:t>Обобщать прогрессивный педагогический опыт, осуществлять его пропаганду.</a:t>
            </a:r>
          </a:p>
          <a:p>
            <a:pPr>
              <a:lnSpc>
                <a:spcPts val="1500"/>
              </a:lnSpc>
            </a:pPr>
            <a:r>
              <a:rPr lang="ru-RU" sz="2000" i="1" dirty="0" smtClean="0"/>
              <a:t>Изучать и анализировать состояние преподавания по предметам своего профиля.</a:t>
            </a:r>
          </a:p>
          <a:p>
            <a:pPr>
              <a:lnSpc>
                <a:spcPts val="1500"/>
              </a:lnSpc>
            </a:pPr>
            <a:endParaRPr lang="ru-RU" sz="2000" b="1" i="1" dirty="0" smtClean="0"/>
          </a:p>
          <a:p>
            <a:pPr>
              <a:lnSpc>
                <a:spcPts val="1500"/>
              </a:lnSpc>
              <a:buNone/>
            </a:pPr>
            <a:r>
              <a:rPr lang="ru-RU" sz="2400" b="1" i="1" dirty="0" smtClean="0"/>
              <a:t>Основные формы работы РМО:</a:t>
            </a:r>
          </a:p>
          <a:p>
            <a:pPr>
              <a:lnSpc>
                <a:spcPts val="1900"/>
              </a:lnSpc>
            </a:pPr>
            <a:r>
              <a:rPr lang="ru-RU" sz="2000" i="1" dirty="0" smtClean="0"/>
              <a:t>круглые столы, совещания, семинары, творческие отчеты учителей и т.д., заседания РМО по вопросам методики обучения и воспитания;</a:t>
            </a:r>
          </a:p>
          <a:p>
            <a:pPr>
              <a:lnSpc>
                <a:spcPts val="1900"/>
              </a:lnSpc>
            </a:pPr>
            <a:r>
              <a:rPr lang="ru-RU" sz="2000" i="1" dirty="0" smtClean="0"/>
              <a:t>открытые уроки и внеклассные мероприятия по предмету, лекции, доклады, сообщения и дискуссии;</a:t>
            </a:r>
          </a:p>
          <a:p>
            <a:pPr>
              <a:lnSpc>
                <a:spcPts val="1900"/>
              </a:lnSpc>
            </a:pPr>
            <a:r>
              <a:rPr lang="ru-RU" sz="2000" i="1" dirty="0" smtClean="0"/>
              <a:t>изучение и реализация в УВП требований руководящих документов, передового педагогического опыта;</a:t>
            </a:r>
          </a:p>
          <a:p>
            <a:pPr>
              <a:lnSpc>
                <a:spcPts val="1900"/>
              </a:lnSpc>
            </a:pPr>
            <a:r>
              <a:rPr lang="ru-RU" sz="2000" i="1" dirty="0" smtClean="0"/>
              <a:t>активные способы организации педагогического общения, </a:t>
            </a:r>
            <a:r>
              <a:rPr lang="ru-RU" sz="2000" i="1" dirty="0" err="1" smtClean="0"/>
              <a:t>самопрезентации</a:t>
            </a:r>
            <a:r>
              <a:rPr lang="ru-RU" sz="2000" i="1" dirty="0" smtClean="0"/>
              <a:t>, педагогические чтения.</a:t>
            </a:r>
          </a:p>
        </p:txBody>
      </p:sp>
      <p:pic>
        <p:nvPicPr>
          <p:cNvPr id="1026" name="Picture 2" descr="D:\Users\Марина\Desktop\262334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20688"/>
            <a:ext cx="2843808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72008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Методические советы округов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124744"/>
            <a:ext cx="5688632" cy="1584176"/>
          </a:xfrm>
        </p:spPr>
        <p:txBody>
          <a:bodyPr>
            <a:normAutofit/>
          </a:bodyPr>
          <a:lstStyle/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Созданы на базе образовательных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учреждений, достигших наиболее значимых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результатов и имеющих положительный опыт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деятельности по одному или нескольким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направлениям функционирования или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развития.</a:t>
            </a:r>
            <a:endParaRPr lang="ru-RU" sz="20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852936"/>
            <a:ext cx="8991600" cy="3471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 4 методических совета округов:</a:t>
            </a:r>
          </a:p>
          <a:p>
            <a:pPr lvl="0"/>
            <a:r>
              <a:rPr lang="ru-RU" sz="2000" i="1" dirty="0" smtClean="0"/>
              <a:t>Методический совет </a:t>
            </a:r>
            <a:r>
              <a:rPr lang="ru-RU" sz="2000" i="1" dirty="0" err="1" smtClean="0"/>
              <a:t>Судского</a:t>
            </a:r>
            <a:r>
              <a:rPr lang="ru-RU" sz="2000" i="1" dirty="0" smtClean="0"/>
              <a:t> округа на базе МОУ «</a:t>
            </a:r>
            <a:r>
              <a:rPr lang="ru-RU" sz="2000" i="1" dirty="0" err="1" smtClean="0"/>
              <a:t>Судская</a:t>
            </a:r>
            <a:r>
              <a:rPr lang="ru-RU" sz="2000" i="1" dirty="0" smtClean="0"/>
              <a:t> средняя общеобразовательная школа №1».</a:t>
            </a:r>
          </a:p>
          <a:p>
            <a:pPr lvl="0"/>
            <a:r>
              <a:rPr lang="ru-RU" sz="2000" i="1" dirty="0" smtClean="0"/>
              <a:t>Методический совет Пригородного округа на базе МОУ «</a:t>
            </a:r>
            <a:r>
              <a:rPr lang="ru-RU" sz="2000" i="1" dirty="0" err="1" smtClean="0"/>
              <a:t>Ботовская</a:t>
            </a:r>
            <a:r>
              <a:rPr lang="ru-RU" sz="2000" i="1" dirty="0" smtClean="0"/>
              <a:t> средняя общеобразовательная школа».</a:t>
            </a:r>
          </a:p>
          <a:p>
            <a:pPr lvl="0"/>
            <a:r>
              <a:rPr lang="ru-RU" sz="2000" i="1" dirty="0" smtClean="0"/>
              <a:t>Методический совет Климовского округа на базе МОУ «</a:t>
            </a:r>
            <a:r>
              <a:rPr lang="ru-RU" sz="2000" i="1" dirty="0" err="1" smtClean="0"/>
              <a:t>Климовская</a:t>
            </a:r>
            <a:r>
              <a:rPr lang="ru-RU" sz="2000" i="1" dirty="0" smtClean="0"/>
              <a:t> средняя общеобразовательная школа».</a:t>
            </a:r>
          </a:p>
          <a:p>
            <a:pPr lvl="0"/>
            <a:r>
              <a:rPr lang="ru-RU" sz="2000" i="1" dirty="0" smtClean="0"/>
              <a:t>Методический совет </a:t>
            </a:r>
            <a:r>
              <a:rPr lang="ru-RU" sz="2000" i="1" dirty="0" err="1" smtClean="0"/>
              <a:t>Зашекснинского</a:t>
            </a:r>
            <a:r>
              <a:rPr lang="ru-RU" sz="2000" i="1" dirty="0" smtClean="0"/>
              <a:t> округа на базе МОУ «</a:t>
            </a:r>
            <a:r>
              <a:rPr lang="ru-RU" sz="2000" i="1" dirty="0" err="1" smtClean="0"/>
              <a:t>Домозеровская</a:t>
            </a:r>
            <a:r>
              <a:rPr lang="ru-RU" sz="2000" i="1" dirty="0" smtClean="0"/>
              <a:t> средняя общеобразовательная школа».</a:t>
            </a:r>
          </a:p>
          <a:p>
            <a:pPr>
              <a:buNone/>
            </a:pPr>
            <a:endParaRPr lang="ru-RU" sz="2000" i="1" dirty="0"/>
          </a:p>
        </p:txBody>
      </p:sp>
      <p:pic>
        <p:nvPicPr>
          <p:cNvPr id="1026" name="Picture 2" descr="D:\Users\Марина\Desktop\shkkol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8640"/>
            <a:ext cx="3318122" cy="2808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720080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Клуб молодых педагогов</a:t>
            </a:r>
            <a:endParaRPr lang="ru-RU" sz="32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5536" y="1268760"/>
            <a:ext cx="5328592" cy="19442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i="1" dirty="0" smtClean="0"/>
              <a:t>Цель: </a:t>
            </a:r>
            <a:r>
              <a:rPr lang="ru-RU" sz="2200" i="1" dirty="0" smtClean="0"/>
              <a:t>создание благоприятных условий для профессионального роста, раскрытие индивидуальных педагогических способностей начинающего педагога, расширение диапазона профессионального общения педагогов.</a:t>
            </a:r>
            <a:endParaRPr lang="ru-RU" sz="2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5536" y="3212976"/>
            <a:ext cx="82809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Задачи: 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выявлять талантливых, творчески работающих молодых учителей и распространять их педагогический опыт;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оказывать помощь начинающим учителям;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обеспечивать совершенствование профессионально-педагогической компетенции молодых специалистов, оказывать поддержку в инновационной деятельности;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обобщать и распространять передовой педагогический опыт;</a:t>
            </a:r>
          </a:p>
          <a:p>
            <a:pPr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Мотивировать молодых учителей к поиску и реализации инноваций в образовании.</a:t>
            </a:r>
          </a:p>
          <a:p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D:\Users\Марина\Desktop\sam_04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548680"/>
            <a:ext cx="3240088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648072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Районный клуб «учитель года» 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6048672" cy="1368152"/>
          </a:xfrm>
        </p:spPr>
        <p:txBody>
          <a:bodyPr>
            <a:noAutofit/>
          </a:bodyPr>
          <a:lstStyle/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Клуб   координирует усилия творческих педагогов,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направленные на распространение передового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педагогического опыта. Деятельность клуба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направлена на объединение учителей разных</a:t>
            </a:r>
          </a:p>
          <a:p>
            <a:pPr>
              <a:lnSpc>
                <a:spcPts val="1500"/>
              </a:lnSpc>
              <a:buNone/>
            </a:pPr>
            <a:r>
              <a:rPr lang="ru-RU" sz="2000" b="1" i="1" dirty="0" smtClean="0"/>
              <a:t>предметных областей</a:t>
            </a:r>
            <a:endParaRPr lang="ru-RU" sz="20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2492896"/>
            <a:ext cx="8892480" cy="41764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i="1" dirty="0" smtClean="0"/>
              <a:t>Задачи:</a:t>
            </a:r>
            <a:endParaRPr lang="en-US" sz="2000" b="1" i="1" dirty="0" smtClean="0"/>
          </a:p>
          <a:p>
            <a:r>
              <a:rPr lang="ru-RU" sz="2000" i="1" dirty="0" smtClean="0"/>
              <a:t>пропаганда опыта лучших учителей в ОУ района и муниципальных образованиях Вологодской области;</a:t>
            </a:r>
          </a:p>
          <a:p>
            <a:r>
              <a:rPr lang="ru-RU" sz="2000" i="1" dirty="0" smtClean="0"/>
              <a:t>установка тесных связей между учителями района и области;</a:t>
            </a:r>
          </a:p>
          <a:p>
            <a:r>
              <a:rPr lang="ru-RU" sz="2000" i="1" dirty="0" smtClean="0"/>
              <a:t>систематизация педагогических знаний и опыта, совместный поиск путей решения проблем, с которыми сталкивается учитель в своей </a:t>
            </a:r>
          </a:p>
          <a:p>
            <a:r>
              <a:rPr lang="ru-RU" sz="2000" i="1" dirty="0" smtClean="0"/>
              <a:t>                                                профессиональной деятельности.</a:t>
            </a:r>
          </a:p>
          <a:p>
            <a:endParaRPr lang="ru-RU" sz="2000" i="1" dirty="0" smtClean="0"/>
          </a:p>
          <a:p>
            <a:r>
              <a:rPr lang="ru-RU" sz="2000" b="1" i="1" dirty="0" smtClean="0"/>
              <a:t>                                                 Формы работы: </a:t>
            </a:r>
            <a:r>
              <a:rPr lang="ru-RU" sz="2000" i="1" dirty="0" smtClean="0"/>
              <a:t>творческие мастерские,</a:t>
            </a:r>
          </a:p>
          <a:p>
            <a:r>
              <a:rPr lang="ru-RU" sz="2000" b="1" i="1" dirty="0" smtClean="0"/>
              <a:t>                                                 </a:t>
            </a:r>
            <a:r>
              <a:rPr lang="ru-RU" sz="2000" i="1" dirty="0" smtClean="0"/>
              <a:t>творческие встречи, конференции, мастер-</a:t>
            </a:r>
          </a:p>
          <a:p>
            <a:r>
              <a:rPr lang="ru-RU" sz="2000" i="1" dirty="0" smtClean="0"/>
              <a:t>                                                 классы, открытые уроки, дискуссии, тренинги,</a:t>
            </a:r>
          </a:p>
          <a:p>
            <a:r>
              <a:rPr lang="ru-RU" sz="2000" i="1" dirty="0" smtClean="0"/>
              <a:t>                                                 внеклассные занятия, круглые столы и др.</a:t>
            </a:r>
            <a:endParaRPr lang="ru-RU" sz="2000" i="1" dirty="0"/>
          </a:p>
        </p:txBody>
      </p:sp>
      <p:pic>
        <p:nvPicPr>
          <p:cNvPr id="1027" name="Picture 3" descr="D:\Users\Марина\Desktop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88640"/>
            <a:ext cx="3024336" cy="2448272"/>
          </a:xfrm>
          <a:prstGeom prst="rect">
            <a:avLst/>
          </a:prstGeom>
          <a:noFill/>
        </p:spPr>
      </p:pic>
      <p:pic>
        <p:nvPicPr>
          <p:cNvPr id="1028" name="Picture 4" descr="D:\Users\Марина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81128"/>
            <a:ext cx="3528392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841248"/>
          </a:xfrm>
        </p:spPr>
        <p:txBody>
          <a:bodyPr>
            <a:normAutofit/>
          </a:bodyPr>
          <a:lstStyle/>
          <a:p>
            <a:r>
              <a:rPr lang="ru-RU" sz="2900" b="1" i="1" dirty="0" smtClean="0"/>
              <a:t>Районная детская пионерская организация</a:t>
            </a:r>
            <a:endParaRPr lang="ru-RU" sz="29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908720"/>
            <a:ext cx="4699248" cy="252028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ts val="1900"/>
              </a:lnSpc>
              <a:buNone/>
            </a:pPr>
            <a:r>
              <a:rPr lang="ru-RU" sz="3200" b="1" i="1" dirty="0" smtClean="0"/>
              <a:t>Цели: </a:t>
            </a:r>
            <a:r>
              <a:rPr lang="ru-RU" sz="2900" i="1" dirty="0" smtClean="0"/>
              <a:t>создание условий для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формирования патриотических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чувств, гражданско-правового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мировоззрения и духовно-нравственных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ценностей и идеалов, помощь детям в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становлении их как личностей в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процессе активной коллективной</a:t>
            </a:r>
          </a:p>
          <a:p>
            <a:pPr>
              <a:lnSpc>
                <a:spcPts val="1900"/>
              </a:lnSpc>
              <a:buNone/>
            </a:pPr>
            <a:r>
              <a:rPr lang="ru-RU" sz="2900" i="1" dirty="0" smtClean="0"/>
              <a:t>творческой деятельности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44080" y="3573016"/>
            <a:ext cx="7299920" cy="296760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200" b="1" i="1" dirty="0" smtClean="0"/>
              <a:t>Задачи: 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развитие интересов и творческих способностей детей;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организация интересного и полезного свободного  времени детей;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содействие защите прав, достоинства и интересов детей;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                    формирование основ гражданской, социальной и 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                    правовой культуры;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                    создание условий для самоопределения, саморазвития 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                    и самореализации детей в процессе активной </a:t>
            </a:r>
            <a:r>
              <a:rPr lang="ru-RU" sz="2900" i="1" dirty="0" err="1" smtClean="0"/>
              <a:t>творчес</a:t>
            </a:r>
            <a:r>
              <a:rPr lang="ru-RU" sz="2900" i="1" dirty="0" smtClean="0"/>
              <a:t>-</a:t>
            </a:r>
          </a:p>
          <a:p>
            <a:pPr>
              <a:lnSpc>
                <a:spcPts val="1900"/>
              </a:lnSpc>
            </a:pPr>
            <a:r>
              <a:rPr lang="ru-RU" sz="2900" i="1" dirty="0" smtClean="0"/>
              <a:t>                    кой деятельности.</a:t>
            </a:r>
            <a:endParaRPr lang="ru-RU" sz="2900" i="1" dirty="0"/>
          </a:p>
        </p:txBody>
      </p:sp>
      <p:pic>
        <p:nvPicPr>
          <p:cNvPr id="2050" name="Picture 2" descr="D:\Users\Марин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836712"/>
            <a:ext cx="3923928" cy="2736304"/>
          </a:xfrm>
          <a:prstGeom prst="rect">
            <a:avLst/>
          </a:prstGeom>
          <a:noFill/>
        </p:spPr>
      </p:pic>
      <p:pic>
        <p:nvPicPr>
          <p:cNvPr id="2051" name="Picture 3" descr="D:\Users\Марина\Desktop\Рисунок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25144"/>
            <a:ext cx="2736305" cy="19442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637" y="188640"/>
            <a:ext cx="7498080" cy="77809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Необходимость ГОУ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44724"/>
            <a:ext cx="7498080" cy="5303676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smtClean="0"/>
              <a:t>Возрастающие требования к качеству образовательных услуг</a:t>
            </a:r>
          </a:p>
          <a:p>
            <a:r>
              <a:rPr lang="ru-RU" i="1" dirty="0" smtClean="0"/>
              <a:t>Решение вопросов воспитания духовно-нравственных гражданских качеств – совместное дело образования и общества</a:t>
            </a:r>
          </a:p>
          <a:p>
            <a:r>
              <a:rPr lang="ru-RU" i="1" dirty="0" smtClean="0"/>
              <a:t>Выбор тех или иных образовательных программ</a:t>
            </a:r>
          </a:p>
          <a:p>
            <a:r>
              <a:rPr lang="ru-RU" i="1" dirty="0" smtClean="0"/>
              <a:t>Реализация ФГОС общего образования</a:t>
            </a:r>
          </a:p>
          <a:p>
            <a:r>
              <a:rPr lang="ru-RU" i="1" dirty="0" smtClean="0"/>
              <a:t>Определение перспектив развития учреждений </a:t>
            </a:r>
            <a:endParaRPr lang="ru-RU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Адреса сайтов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1800" y="1772816"/>
            <a:ext cx="6048672" cy="47244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hlinkClick r:id="rId2"/>
              </a:rPr>
              <a:t>www.edu35.ru</a:t>
            </a:r>
            <a:r>
              <a:rPr lang="ru-RU" sz="2400" b="1" dirty="0" smtClean="0"/>
              <a:t> – сайт Департамента образования Вологодской области</a:t>
            </a:r>
          </a:p>
          <a:p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r>
              <a:rPr lang="en-US" sz="2400" b="1" dirty="0" smtClean="0"/>
              <a:t>viro.edu.ru – </a:t>
            </a:r>
            <a:r>
              <a:rPr lang="ru-RU" sz="2400" b="1" dirty="0" smtClean="0"/>
              <a:t>сайт ВИРО 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r>
              <a:rPr lang="en-US" sz="2400" b="1" dirty="0" smtClean="0"/>
              <a:t>u27.edu35.ru – </a:t>
            </a:r>
            <a:r>
              <a:rPr lang="ru-RU" sz="2400" b="1" dirty="0" smtClean="0"/>
              <a:t>сайт управления образования Череповецкого муниципального района</a:t>
            </a:r>
            <a:endParaRPr lang="ru-RU" sz="2400" b="1" dirty="0"/>
          </a:p>
        </p:txBody>
      </p:sp>
      <p:pic>
        <p:nvPicPr>
          <p:cNvPr id="2050" name="Picture 2" descr="D:\Users\Марина\Desktop\ege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2376488" cy="1584325"/>
          </a:xfrm>
          <a:prstGeom prst="rect">
            <a:avLst/>
          </a:prstGeom>
          <a:noFill/>
        </p:spPr>
      </p:pic>
      <p:pic>
        <p:nvPicPr>
          <p:cNvPr id="2051" name="Picture 3" descr="D:\Users\Марина\Desktop\Фото\gos-obschestv.upravle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2592288" cy="1296145"/>
          </a:xfrm>
          <a:prstGeom prst="rect">
            <a:avLst/>
          </a:prstGeom>
          <a:noFill/>
        </p:spPr>
      </p:pic>
      <p:pic>
        <p:nvPicPr>
          <p:cNvPr id="2052" name="Picture 4" descr="D:\Users\Марина\Desktop\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941168"/>
            <a:ext cx="2232248" cy="1472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88552" cy="836712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Количество общественных наблюдателей за процедурой </a:t>
            </a:r>
            <a:r>
              <a:rPr lang="ru-RU" sz="2000" b="1" i="1" dirty="0" err="1" smtClean="0"/>
              <a:t>егэ</a:t>
            </a:r>
            <a:r>
              <a:rPr lang="ru-RU" sz="2000" b="1" i="1" dirty="0" smtClean="0"/>
              <a:t> в </a:t>
            </a:r>
            <a:r>
              <a:rPr lang="ru-RU" sz="2000" b="1" i="1" dirty="0" err="1" smtClean="0"/>
              <a:t>ппэ</a:t>
            </a:r>
            <a:r>
              <a:rPr lang="ru-RU" sz="2000" b="1" i="1" dirty="0" smtClean="0"/>
              <a:t> по муниципальным районам и городским округам в 2012 году</a:t>
            </a:r>
            <a:endParaRPr lang="ru-RU" sz="2000" b="1" i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79512" y="764704"/>
          <a:ext cx="4176464" cy="5971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707"/>
                <a:gridCol w="1528757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Наименовние</a:t>
                      </a:r>
                      <a:r>
                        <a:rPr lang="ru-RU" sz="1600" dirty="0" smtClean="0"/>
                        <a:t>  муниципального</a:t>
                      </a:r>
                      <a:r>
                        <a:rPr lang="ru-RU" sz="1600" baseline="0" dirty="0" smtClean="0"/>
                        <a:t> района/ городского округа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общественных наблюдателей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Бабаевский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19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Бабушкинский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          2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Белозерский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13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Вашкинский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7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Великоустюгский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20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Верховажский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6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Вожегодский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9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Вологодский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12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Вытегорский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15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г.Вологда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130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г.Череповец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330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Грязовецкий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14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Кадуйский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4</a:t>
                      </a:r>
                      <a:endParaRPr lang="ru-RU" sz="1600" dirty="0"/>
                    </a:p>
                  </a:txBody>
                  <a:tcPr/>
                </a:tc>
              </a:tr>
              <a:tr h="35450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Кирилловский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8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572000" y="764699"/>
          <a:ext cx="4392488" cy="5924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9516"/>
                <a:gridCol w="1672972"/>
              </a:tblGrid>
              <a:tr h="9361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Наименовние</a:t>
                      </a:r>
                      <a:r>
                        <a:rPr lang="ru-RU" sz="1600" dirty="0" smtClean="0"/>
                        <a:t>  муниципального</a:t>
                      </a:r>
                      <a:r>
                        <a:rPr lang="ru-RU" sz="1600" baseline="0" dirty="0" smtClean="0"/>
                        <a:t> района/ городского округа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Количество общественных наблюдателей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Кичм</a:t>
                      </a:r>
                      <a:r>
                        <a:rPr lang="ru-RU" sz="1600" dirty="0" smtClean="0"/>
                        <a:t>.- Городецкий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20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Междуреченский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4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Никольский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29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Нюксенский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4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Сокольский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34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Сямженский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6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Тарногский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11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Тотемский</a:t>
                      </a:r>
                      <a:r>
                        <a:rPr lang="ru-RU" sz="1600" baseline="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16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Усть-Кубинский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5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Устюженский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Харовский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22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Чагодощенский</a:t>
                      </a:r>
                      <a:r>
                        <a:rPr lang="ru-RU" sz="160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4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Череповецкий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  5</a:t>
                      </a:r>
                      <a:endParaRPr lang="ru-RU" sz="1600" dirty="0"/>
                    </a:p>
                  </a:txBody>
                  <a:tcPr/>
                </a:tc>
              </a:tr>
              <a:tr h="346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Шекснинский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          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19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Обоснование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i="1" dirty="0" smtClean="0"/>
              <a:t>Необходимость создания модели государственно</a:t>
            </a:r>
          </a:p>
          <a:p>
            <a:pPr>
              <a:buNone/>
            </a:pPr>
            <a:r>
              <a:rPr lang="ru-RU" sz="3000" i="1" dirty="0" smtClean="0"/>
              <a:t>общественного управления на муниципальном</a:t>
            </a:r>
          </a:p>
          <a:p>
            <a:pPr>
              <a:buNone/>
            </a:pPr>
            <a:r>
              <a:rPr lang="ru-RU" sz="3000" i="1" dirty="0" smtClean="0"/>
              <a:t>уровне исходит из положения Концепции</a:t>
            </a:r>
          </a:p>
          <a:p>
            <a:pPr>
              <a:buNone/>
            </a:pPr>
            <a:r>
              <a:rPr lang="ru-RU" sz="3000" i="1" dirty="0" smtClean="0"/>
              <a:t>Модернизации Российского образования,</a:t>
            </a:r>
          </a:p>
          <a:p>
            <a:pPr>
              <a:buNone/>
            </a:pPr>
            <a:r>
              <a:rPr lang="ru-RU" sz="3000" i="1" dirty="0" smtClean="0"/>
              <a:t>инициативы «Наша новая школа» о</a:t>
            </a:r>
          </a:p>
          <a:p>
            <a:pPr>
              <a:buNone/>
            </a:pPr>
            <a:r>
              <a:rPr lang="ru-RU" sz="3000" i="1" dirty="0" smtClean="0"/>
              <a:t>необходимости открытости образования как</a:t>
            </a:r>
          </a:p>
          <a:p>
            <a:pPr>
              <a:buNone/>
            </a:pPr>
            <a:r>
              <a:rPr lang="ru-RU" sz="3000" i="1" dirty="0" smtClean="0"/>
              <a:t>государственно-общественной системы,</a:t>
            </a:r>
          </a:p>
          <a:p>
            <a:pPr>
              <a:buNone/>
            </a:pPr>
            <a:r>
              <a:rPr lang="ru-RU" sz="3000" i="1" dirty="0" smtClean="0"/>
              <a:t>необходимости перехода к модели взаимной</a:t>
            </a:r>
          </a:p>
          <a:p>
            <a:pPr>
              <a:buNone/>
            </a:pPr>
            <a:r>
              <a:rPr lang="ru-RU" sz="3000" i="1" dirty="0" smtClean="0"/>
              <a:t>ответственности в сфере образования и усиления</a:t>
            </a:r>
          </a:p>
          <a:p>
            <a:pPr>
              <a:buNone/>
            </a:pPr>
            <a:r>
              <a:rPr lang="ru-RU" sz="3000" i="1" dirty="0" smtClean="0"/>
              <a:t>роли всех субъектов образовательной политики, их</a:t>
            </a:r>
          </a:p>
          <a:p>
            <a:pPr>
              <a:buNone/>
            </a:pPr>
            <a:r>
              <a:rPr lang="ru-RU" sz="3000" i="1" dirty="0" smtClean="0"/>
              <a:t>взаимодействия.</a:t>
            </a:r>
            <a:endParaRPr lang="ru-RU" sz="30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70086"/>
          </a:xfrm>
        </p:spPr>
        <p:txBody>
          <a:bodyPr/>
          <a:lstStyle/>
          <a:p>
            <a:r>
              <a:rPr lang="ru-RU" b="1" i="1" dirty="0" smtClean="0"/>
              <a:t>Цель: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4"/>
            <a:ext cx="88392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/>
              <a:t>постановка проблемы                 создание условий</a:t>
            </a:r>
          </a:p>
          <a:p>
            <a:pPr>
              <a:buNone/>
            </a:pPr>
            <a:r>
              <a:rPr lang="ru-RU" b="1" i="1" dirty="0" smtClean="0"/>
              <a:t>функционирования и                   для вовлечения</a:t>
            </a:r>
          </a:p>
          <a:p>
            <a:pPr>
              <a:buNone/>
            </a:pPr>
            <a:r>
              <a:rPr lang="ru-RU" b="1" i="1" dirty="0" smtClean="0"/>
              <a:t>развития образования в             общественности</a:t>
            </a:r>
          </a:p>
          <a:p>
            <a:pPr>
              <a:buNone/>
            </a:pPr>
            <a:r>
              <a:rPr lang="ru-RU" b="1" i="1" dirty="0" smtClean="0"/>
              <a:t>центр внимания                            в формирование</a:t>
            </a:r>
          </a:p>
          <a:p>
            <a:pPr>
              <a:buNone/>
            </a:pPr>
            <a:r>
              <a:rPr lang="ru-RU" b="1" i="1" dirty="0" smtClean="0"/>
              <a:t>общественности,                           и реализацию</a:t>
            </a:r>
          </a:p>
          <a:p>
            <a:pPr>
              <a:buNone/>
            </a:pPr>
            <a:r>
              <a:rPr lang="ru-RU" b="1" i="1" dirty="0" smtClean="0"/>
              <a:t>воплощение в жизнь                     образовательной</a:t>
            </a:r>
          </a:p>
          <a:p>
            <a:pPr>
              <a:buNone/>
            </a:pPr>
            <a:r>
              <a:rPr lang="ru-RU" b="1" i="1" dirty="0" smtClean="0"/>
              <a:t>государственно-                             политики</a:t>
            </a:r>
          </a:p>
          <a:p>
            <a:pPr>
              <a:buNone/>
            </a:pPr>
            <a:r>
              <a:rPr lang="ru-RU" b="1" i="1" dirty="0" smtClean="0"/>
              <a:t>общественных принципов</a:t>
            </a:r>
          </a:p>
          <a:p>
            <a:pPr>
              <a:buNone/>
            </a:pPr>
            <a:r>
              <a:rPr lang="ru-RU" b="1" i="1" dirty="0" smtClean="0"/>
              <a:t>управления</a:t>
            </a:r>
            <a:endParaRPr lang="ru-RU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595" y="0"/>
            <a:ext cx="7498080" cy="886110"/>
          </a:xfrm>
        </p:spPr>
        <p:txBody>
          <a:bodyPr/>
          <a:lstStyle/>
          <a:p>
            <a:r>
              <a:rPr lang="ru-RU" b="1" i="1" dirty="0" smtClean="0"/>
              <a:t>Задачи: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3853" y="782706"/>
            <a:ext cx="8490147" cy="5573706"/>
          </a:xfrm>
        </p:spPr>
        <p:txBody>
          <a:bodyPr>
            <a:normAutofit fontScale="92500" lnSpcReduction="20000"/>
          </a:bodyPr>
          <a:lstStyle/>
          <a:p>
            <a:r>
              <a:rPr lang="ru-RU" sz="3500" i="1" dirty="0" smtClean="0"/>
              <a:t>развить социальное партнерство в системе образования как путь решения актуальных проблем развития и модернизации образования через внедрение механизма общественного управления;</a:t>
            </a:r>
          </a:p>
          <a:p>
            <a:r>
              <a:rPr lang="ru-RU" sz="3500" i="1" dirty="0" smtClean="0"/>
              <a:t>создать систему общественного контроля над качеством образования и полнотой выполнения социального заказа;</a:t>
            </a:r>
          </a:p>
          <a:p>
            <a:r>
              <a:rPr lang="ru-RU" sz="3500" i="1" dirty="0" smtClean="0"/>
              <a:t>организовать совместную деятельность родительской общественности, органов местного самоуправления в решении актуальных вопросов развития образования район</a:t>
            </a:r>
            <a:r>
              <a:rPr lang="ru-RU" b="1" i="1" dirty="0" smtClean="0"/>
              <a:t>а.</a:t>
            </a:r>
          </a:p>
          <a:p>
            <a:endParaRPr lang="ru-RU" b="1" i="1" dirty="0" smtClean="0"/>
          </a:p>
          <a:p>
            <a:endParaRPr lang="ru-RU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Ожидаемые результаты: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  привлечение общественности к делам и проблемам образования, повышение открытости муниципальной образовательной системы, ее восприимчивости к запросам граждан и общества</a:t>
            </a:r>
            <a:endParaRPr lang="ru-RU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/>
          <a:lstStyle/>
          <a:p>
            <a:r>
              <a:rPr lang="ru-RU" b="1" i="1" dirty="0" smtClean="0"/>
              <a:t>Нормативные документы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5544616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Закон РФ «Об образовании»: ст.2 декларирует в качестве принципа государственной политики в области образования государственно-общественный характер управления;</a:t>
            </a:r>
          </a:p>
          <a:p>
            <a:r>
              <a:rPr lang="ru-RU" i="1" dirty="0" smtClean="0"/>
              <a:t>Ст.13,32,35 – создание органов самоуправления отнесено к компетенции ОУ</a:t>
            </a:r>
          </a:p>
          <a:p>
            <a:r>
              <a:rPr lang="ru-RU" i="1" dirty="0" smtClean="0"/>
              <a:t>«План мероприятий по реализации Концепции государственно-общественного управления образованием в Череповецком муниципальном районе на 2012-2015гг.» (утвержден распоряжением №28 от 15.01.2013г.)</a:t>
            </a:r>
            <a:endParaRPr lang="ru-RU" i="1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2384" y="188640"/>
            <a:ext cx="8011616" cy="53082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Муниципальный  уровень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723584" cy="5256584"/>
          </a:xfrm>
        </p:spPr>
        <p:txBody>
          <a:bodyPr>
            <a:normAutofit fontScale="55000" lnSpcReduction="20000"/>
          </a:bodyPr>
          <a:lstStyle/>
          <a:p>
            <a:pPr marL="541782" indent="-514350"/>
            <a:endParaRPr lang="ru-RU" sz="3200" i="1" dirty="0" smtClean="0"/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Совет руководителей ОУ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Экспертный </a:t>
            </a:r>
            <a:r>
              <a:rPr lang="ru-RU" sz="4400" i="1" dirty="0" smtClean="0"/>
              <a:t>совет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Районный методический совет</a:t>
            </a:r>
            <a:endParaRPr lang="ru-RU" sz="4400" i="1" dirty="0" smtClean="0"/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Районные методические объединения педагогов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Клуб молодых педагогов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Методические советы округов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Районный клуб «Учитель года»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Муниципальная аттестационная комиссия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Координационный совет по ФГОС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Районная детская пионерская организация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Районная организация профсоюзных работников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Районное родительское собрание</a:t>
            </a:r>
          </a:p>
          <a:p>
            <a:pPr marL="541782" indent="-514350">
              <a:buFont typeface="Arial" pitchFamily="34" charset="0"/>
              <a:buChar char="•"/>
            </a:pPr>
            <a:r>
              <a:rPr lang="ru-RU" sz="4400" i="1" dirty="0" smtClean="0"/>
              <a:t>Общественная организация (Совет ветеранов)</a:t>
            </a:r>
          </a:p>
          <a:p>
            <a:pPr marL="541782" indent="-514350">
              <a:buFont typeface="Arial" pitchFamily="34" charset="0"/>
              <a:buChar char="•"/>
            </a:pPr>
            <a:endParaRPr lang="ru-RU" sz="3200" i="1" dirty="0" smtClean="0"/>
          </a:p>
          <a:p>
            <a:pPr marL="541782" indent="-514350">
              <a:buFont typeface="Arial" pitchFamily="34" charset="0"/>
              <a:buChar char="•"/>
            </a:pPr>
            <a:endParaRPr lang="ru-RU" sz="3200" i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028384" cy="75608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Уровень образовательного учреждения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1628" y="1484784"/>
            <a:ext cx="7722061" cy="4763616"/>
          </a:xfrm>
        </p:spPr>
        <p:txBody>
          <a:bodyPr/>
          <a:lstStyle/>
          <a:p>
            <a:r>
              <a:rPr lang="ru-RU" i="1" dirty="0" smtClean="0"/>
              <a:t>Общее собрание трудового коллектива</a:t>
            </a:r>
          </a:p>
          <a:p>
            <a:r>
              <a:rPr lang="ru-RU" i="1" dirty="0" smtClean="0"/>
              <a:t>Совет школы</a:t>
            </a:r>
          </a:p>
          <a:p>
            <a:r>
              <a:rPr lang="ru-RU" i="1" dirty="0" smtClean="0"/>
              <a:t>Педагогический совет</a:t>
            </a:r>
          </a:p>
          <a:p>
            <a:r>
              <a:rPr lang="ru-RU" i="1" dirty="0" smtClean="0"/>
              <a:t>Попечительский совет</a:t>
            </a:r>
          </a:p>
          <a:p>
            <a:r>
              <a:rPr lang="ru-RU" i="1" dirty="0" smtClean="0"/>
              <a:t>Родительский комитет</a:t>
            </a:r>
          </a:p>
          <a:p>
            <a:r>
              <a:rPr lang="ru-RU" i="1" dirty="0" smtClean="0"/>
              <a:t>Ученический совет</a:t>
            </a:r>
            <a:endParaRPr lang="ru-RU" i="1" dirty="0"/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2571</TotalTime>
  <Words>1334</Words>
  <Application>Microsoft Office PowerPoint</Application>
  <PresentationFormat>Экран (4:3)</PresentationFormat>
  <Paragraphs>277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Череповецкий муниципальный район</vt:lpstr>
      <vt:lpstr>Необходимость ГОУ</vt:lpstr>
      <vt:lpstr>Обоснование</vt:lpstr>
      <vt:lpstr>Цель:</vt:lpstr>
      <vt:lpstr>Задачи:</vt:lpstr>
      <vt:lpstr>Ожидаемые результаты:</vt:lpstr>
      <vt:lpstr>Нормативные документы</vt:lpstr>
      <vt:lpstr>Муниципальный  уровень</vt:lpstr>
      <vt:lpstr>Уровень образовательного учреждения</vt:lpstr>
      <vt:lpstr>Модель        организационной       структуры        государственно-общественного         управления       череповецкого            района</vt:lpstr>
      <vt:lpstr>Реализация модели ГОУ в системе образования череповецкого муниципального района</vt:lpstr>
      <vt:lpstr>Районные методические площадки по гоу</vt:lpstr>
      <vt:lpstr>Экспертный совет</vt:lpstr>
      <vt:lpstr>Районный методический совет</vt:lpstr>
      <vt:lpstr>Районное методическое объединение педагогов</vt:lpstr>
      <vt:lpstr>Методические советы округов</vt:lpstr>
      <vt:lpstr>Клуб молодых педагогов</vt:lpstr>
      <vt:lpstr>Районный клуб «учитель года» </vt:lpstr>
      <vt:lpstr>Районная детская пионерская организация</vt:lpstr>
      <vt:lpstr>Адреса сайтов</vt:lpstr>
      <vt:lpstr>Количество общественных наблюдателей за процедурой егэ в ппэ по муниципальным районам и городским округам в 2012 году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Общественный уровень</dc:title>
  <dc:creator>Марина</dc:creator>
  <cp:lastModifiedBy>Марина</cp:lastModifiedBy>
  <cp:revision>183</cp:revision>
  <dcterms:created xsi:type="dcterms:W3CDTF">2012-12-05T09:41:46Z</dcterms:created>
  <dcterms:modified xsi:type="dcterms:W3CDTF">2013-01-28T04:19:41Z</dcterms:modified>
</cp:coreProperties>
</file>